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20" r:id="rId2"/>
    <p:sldId id="419" r:id="rId3"/>
    <p:sldId id="366" r:id="rId4"/>
    <p:sldId id="367" r:id="rId5"/>
    <p:sldId id="417" r:id="rId6"/>
    <p:sldId id="268" r:id="rId7"/>
    <p:sldId id="418" r:id="rId8"/>
    <p:sldId id="404" r:id="rId9"/>
    <p:sldId id="405" r:id="rId10"/>
    <p:sldId id="411" r:id="rId11"/>
    <p:sldId id="415" r:id="rId12"/>
    <p:sldId id="416" r:id="rId13"/>
    <p:sldId id="267" r:id="rId14"/>
    <p:sldId id="421" r:id="rId15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60595C9-A4E6-DF42-B1F6-B20D0534ED9F}">
          <p14:sldIdLst>
            <p14:sldId id="420"/>
            <p14:sldId id="419"/>
            <p14:sldId id="366"/>
            <p14:sldId id="367"/>
            <p14:sldId id="417"/>
            <p14:sldId id="268"/>
            <p14:sldId id="418"/>
            <p14:sldId id="404"/>
            <p14:sldId id="405"/>
            <p14:sldId id="411"/>
            <p14:sldId id="415"/>
            <p14:sldId id="416"/>
            <p14:sldId id="267"/>
            <p14:sldId id="42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EA08217-D8E2-84B9-BCB4-F6F69BE88B84}" name="Bill Moroney" initials="WM" userId="S::bmoroney@usef.org::a16328ad-9754-4816-a930-947492db0a1b" providerId="AD"/>
  <p188:author id="{19CEB73A-8613-23F3-BAAA-877332FA7F58}" name="Vicki Lowell" initials="VL" userId="S::vlowell@usef.org::6ef582d4-6f21-40f6-84b4-1a0c9967372e" providerId="AD"/>
  <p188:author id="{600EB557-1D8A-0E4F-48FA-71D74BD6B1FC}" name="Sonja Keating" initials="" userId="S::skeating@usef.org::897169b3-69a1-41f9-ba4f-4197114a581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2D00"/>
    <a:srgbClr val="5BB4E5"/>
    <a:srgbClr val="0673B3"/>
    <a:srgbClr val="002060"/>
    <a:srgbClr val="CC3300"/>
    <a:srgbClr val="C00000"/>
    <a:srgbClr val="2C313B"/>
    <a:srgbClr val="DA182C"/>
    <a:srgbClr val="3D4453"/>
    <a:srgbClr val="606B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31441C-27AF-F10F-0A1D-F7C8DF6588F1}" v="28" dt="2025-08-20T14:57:59.4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20" autoAdjust="0"/>
    <p:restoredTop sz="93425"/>
  </p:normalViewPr>
  <p:slideViewPr>
    <p:cSldViewPr snapToGrid="0" snapToObjects="1">
      <p:cViewPr>
        <p:scale>
          <a:sx n="114" d="100"/>
          <a:sy n="114" d="100"/>
        </p:scale>
        <p:origin x="11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392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4E20BC9-D095-454D-8896-43283CB101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b="1" dirty="0">
              <a:latin typeface="Open Sans Semibold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252966-51CF-2F44-85A9-19440834121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6649C48-F9EF-0048-982D-3CD1E61C797F}" type="datetimeFigureOut">
              <a:rPr lang="en-US" b="1" smtClean="0">
                <a:latin typeface="Open Sans Semibold" panose="020B0606030504020204" pitchFamily="34" charset="0"/>
              </a:rPr>
              <a:t>8/20/25</a:t>
            </a:fld>
            <a:endParaRPr lang="en-US" b="1" dirty="0">
              <a:latin typeface="Open Sans Semibold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1D81E6-D75C-5740-ADDF-F8ACA5AED41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b="1" dirty="0">
              <a:latin typeface="Open Sans Semibold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9316A4-2646-E942-8ADF-3712C73040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C4C0FE5-4101-D949-A79E-35ED8F2056D4}" type="slidenum">
              <a:rPr lang="en-US" b="1" smtClean="0">
                <a:latin typeface="Open Sans Semibold" panose="020B0606030504020204" pitchFamily="34" charset="0"/>
              </a:rPr>
              <a:t>‹#›</a:t>
            </a:fld>
            <a:endParaRPr lang="en-US" b="1" dirty="0">
              <a:latin typeface="Open Sans Semibold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198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 b="0" i="0">
                <a:latin typeface="Open Sans Medium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 b="0" i="0">
                <a:latin typeface="Open Sans Medium" panose="020B0606030504020204" pitchFamily="34" charset="0"/>
              </a:defRPr>
            </a:lvl1pPr>
          </a:lstStyle>
          <a:p>
            <a:fld id="{E2BAF377-2542-DB47-99F3-0781A4CC3050}" type="datetimeFigureOut">
              <a:rPr lang="en-US" smtClean="0"/>
              <a:pPr/>
              <a:t>8/20/25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 b="0" i="0">
                <a:latin typeface="Open Sans Medium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 b="0" i="0">
                <a:latin typeface="Open Sans Medium" panose="020B0606030504020204" pitchFamily="34" charset="0"/>
              </a:defRPr>
            </a:lvl1pPr>
          </a:lstStyle>
          <a:p>
            <a:fld id="{1A1829E6-E62B-5B4C-8982-85991208D6C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820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Open Sans Medium" panose="020B0606030504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Open Sans Medium" panose="020B0606030504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Open Sans Medium" panose="020B0606030504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Open Sans Medium" panose="020B0606030504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Open Sans Medium" panose="020B0606030504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D697D-8DC7-C769-EFC6-F093CE306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8D19B8-D784-B951-EF78-1755778E38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86E532-1C29-059D-8AFD-54B3722659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F10E08-1311-977F-C95A-E57B39D980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521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AFAF0-DDE1-867C-3E80-243B1DEE6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B651A5-3E38-FF21-CFD4-9A7F47EBC6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E8F480-0E6D-7F5B-780A-7A827016D9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2D9BA7-E76D-F32A-D082-A119AC8C4F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01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755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438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92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E5458-EFF3-3BCC-6A02-96F9BD7FF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EF2E2F-EB7D-61C9-1444-CF4D0C622B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05D952-A778-B51C-80DC-FB5CFD110A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E1DBD-5324-4B85-5FAE-153CEEC240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469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741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137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504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055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C089B-8995-7570-ECB7-BD86118D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F9B0D9-380C-E098-DBC8-493013420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A73386-3B6F-9EBB-371B-3C7F329DE0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CD75D-7BAD-D3D5-8971-15864DB9A8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829E6-E62B-5B4C-8982-85991208D6C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297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14">
            <a:extLst>
              <a:ext uri="{FF2B5EF4-FFF2-40B4-BE49-F238E27FC236}">
                <a16:creationId xmlns:a16="http://schemas.microsoft.com/office/drawing/2014/main" id="{5D034ADD-FCF1-7A46-A1BF-C0D95C4182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10351" y="0"/>
            <a:ext cx="2781649" cy="6665843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D411F-E841-90E9-C7DA-6C13CF4068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4401" y="1610140"/>
            <a:ext cx="8261139" cy="3906424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bg1"/>
                </a:solidFill>
              </a:defRPr>
            </a:lvl1pPr>
            <a:lvl2pPr>
              <a:buClr>
                <a:srgbClr val="C0000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C0000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C0000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BEE804-C240-193A-4472-07569463D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661232"/>
            <a:ext cx="4051300" cy="1967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AADF13-BB59-9510-CFF3-E89D93FDA8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51298" y="6665842"/>
            <a:ext cx="4089403" cy="1921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A4E668-132F-A616-EDB2-D98623AFB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lum bright="-20000" contrast="40000"/>
          </a:blip>
          <a:stretch>
            <a:fillRect/>
          </a:stretch>
        </p:blipFill>
        <p:spPr>
          <a:xfrm rot="10800000" flipV="1">
            <a:off x="8140702" y="6663795"/>
            <a:ext cx="4051300" cy="192156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37E1640-0982-6195-5FC8-FBC4E3730B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561" y="531465"/>
            <a:ext cx="11003687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2360BF8-3CD0-C130-246F-F6BF88D40B8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1561" y="120648"/>
            <a:ext cx="11003687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0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FF5A77E-694D-4896-2610-2898BC892BBD}"/>
              </a:ext>
            </a:extLst>
          </p:cNvPr>
          <p:cNvCxnSpPr/>
          <p:nvPr userDrawn="1"/>
        </p:nvCxnSpPr>
        <p:spPr>
          <a:xfrm>
            <a:off x="675861" y="529532"/>
            <a:ext cx="1800639" cy="0"/>
          </a:xfrm>
          <a:prstGeom prst="line">
            <a:avLst/>
          </a:prstGeom>
          <a:ln w="19050">
            <a:solidFill>
              <a:srgbClr val="5BB4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E22B066-1367-16EA-4F0F-C4BFEF5FEA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301" y="120648"/>
            <a:ext cx="413822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84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C53CC09-BF74-B369-EC0F-381B32395A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561" y="531465"/>
            <a:ext cx="11003687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D72E916-26F0-D3D3-5BCF-4C6EEB038D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4401" y="1610140"/>
            <a:ext cx="11155147" cy="3906424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bg1"/>
                </a:solidFill>
              </a:defRPr>
            </a:lvl1pPr>
            <a:lvl2pPr>
              <a:buClr>
                <a:srgbClr val="C0000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C0000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C0000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E64C01-69A9-680C-320F-0F84372CF5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1561" y="120648"/>
            <a:ext cx="11003687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0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8D6375F-28D3-5EF0-19D7-BE5CA98022C4}"/>
              </a:ext>
            </a:extLst>
          </p:cNvPr>
          <p:cNvCxnSpPr/>
          <p:nvPr userDrawn="1"/>
        </p:nvCxnSpPr>
        <p:spPr>
          <a:xfrm>
            <a:off x="675861" y="529532"/>
            <a:ext cx="1800639" cy="0"/>
          </a:xfrm>
          <a:prstGeom prst="line">
            <a:avLst/>
          </a:prstGeom>
          <a:ln w="19050">
            <a:solidFill>
              <a:srgbClr val="5BB4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5B40D2D9-64AB-3100-B9ED-52B426D5F5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22496" y="5516564"/>
            <a:ext cx="1169504" cy="112773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703DC6-C8E5-D452-604E-6573EF5A8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301" y="120648"/>
            <a:ext cx="413822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935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CEB4B3-2E5E-8B97-70CE-69C5A0A149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01" y="120648"/>
            <a:ext cx="413822" cy="939800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C53CC09-BF74-B369-EC0F-381B32395A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561" y="531465"/>
            <a:ext cx="11003687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E64C01-69A9-680C-320F-0F84372CF5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1561" y="120648"/>
            <a:ext cx="11003687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0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8D6375F-28D3-5EF0-19D7-BE5CA98022C4}"/>
              </a:ext>
            </a:extLst>
          </p:cNvPr>
          <p:cNvCxnSpPr/>
          <p:nvPr userDrawn="1"/>
        </p:nvCxnSpPr>
        <p:spPr>
          <a:xfrm>
            <a:off x="675861" y="529532"/>
            <a:ext cx="1800639" cy="0"/>
          </a:xfrm>
          <a:prstGeom prst="line">
            <a:avLst/>
          </a:prstGeom>
          <a:ln w="19050">
            <a:solidFill>
              <a:srgbClr val="5BB4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27ECC36-73D0-7EA0-47D3-C35F02E3A6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51298" y="1372246"/>
            <a:ext cx="4089403" cy="51682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D6108C-5965-D7C6-46B9-7D8199D336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lum bright="-20000" contrast="40000"/>
          </a:blip>
          <a:stretch>
            <a:fillRect/>
          </a:stretch>
        </p:blipFill>
        <p:spPr>
          <a:xfrm rot="10800000" flipV="1">
            <a:off x="8140702" y="1474902"/>
            <a:ext cx="4051300" cy="5065597"/>
          </a:xfrm>
          <a:prstGeom prst="rect">
            <a:avLst/>
          </a:prstGeom>
          <a:solidFill>
            <a:srgbClr val="E12D00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8FCC41-D76E-2B55-B357-1AD393B757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372246"/>
            <a:ext cx="4051300" cy="51682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6A5E45-D80B-8E37-24D2-7183E7CABDF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lum bright="-20000" contrast="-40000"/>
          </a:blip>
          <a:stretch>
            <a:fillRect/>
          </a:stretch>
        </p:blipFill>
        <p:spPr>
          <a:xfrm>
            <a:off x="16842" y="1213611"/>
            <a:ext cx="4034455" cy="393054"/>
          </a:xfrm>
          <a:prstGeom prst="rect">
            <a:avLst/>
          </a:pr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C32EC9-A143-C278-7465-7CE2090B95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contrast="-20000"/>
          </a:blip>
          <a:stretch>
            <a:fillRect/>
          </a:stretch>
        </p:blipFill>
        <p:spPr>
          <a:xfrm>
            <a:off x="4051297" y="1197552"/>
            <a:ext cx="4089403" cy="4091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AF76EE-77B7-BF72-5C76-7954F6AE3C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lum bright="-20000" contrast="20000"/>
          </a:blip>
          <a:stretch>
            <a:fillRect/>
          </a:stretch>
        </p:blipFill>
        <p:spPr>
          <a:xfrm rot="10800000" flipV="1">
            <a:off x="8140697" y="1197552"/>
            <a:ext cx="4051302" cy="42687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F7BC908E-6E7B-ED8B-E1B3-4FE8B35980CE}"/>
              </a:ext>
            </a:extLst>
          </p:cNvPr>
          <p:cNvSpPr txBox="1">
            <a:spLocks/>
          </p:cNvSpPr>
          <p:nvPr userDrawn="1"/>
        </p:nvSpPr>
        <p:spPr>
          <a:xfrm>
            <a:off x="258329" y="1222721"/>
            <a:ext cx="3586479" cy="383944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GREEN</a:t>
            </a:r>
            <a:endParaRPr lang="en-US" sz="1800" b="0" kern="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E901F47-3D1B-CDCD-38DE-EFA78D87F115}"/>
              </a:ext>
            </a:extLst>
          </p:cNvPr>
          <p:cNvSpPr txBox="1">
            <a:spLocks/>
          </p:cNvSpPr>
          <p:nvPr userDrawn="1"/>
        </p:nvSpPr>
        <p:spPr>
          <a:xfrm>
            <a:off x="4119129" y="1222721"/>
            <a:ext cx="3586479" cy="383944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YELLOW</a:t>
            </a:r>
            <a:endParaRPr lang="en-US" sz="1800" b="0" kern="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DE5FC3E-F9E0-D384-7CEF-8A3422DCC411}"/>
              </a:ext>
            </a:extLst>
          </p:cNvPr>
          <p:cNvSpPr txBox="1">
            <a:spLocks/>
          </p:cNvSpPr>
          <p:nvPr userDrawn="1"/>
        </p:nvSpPr>
        <p:spPr>
          <a:xfrm>
            <a:off x="8297429" y="1222721"/>
            <a:ext cx="3586479" cy="383944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</a:t>
            </a:r>
            <a:endParaRPr lang="en-US" sz="1800" b="0" kern="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428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0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0674738-FA69-9F44-A2B2-2242E02C61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592" y="-15773"/>
            <a:ext cx="5070560" cy="6660073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512F90-4C51-E5CF-BEAF-2E59485F8C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22496" y="5516564"/>
            <a:ext cx="1169504" cy="1127736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BA155FE6-0423-8F76-51F1-5CB58930AE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35161" y="1610140"/>
            <a:ext cx="6735167" cy="3906424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bg1"/>
                </a:solidFill>
              </a:defRPr>
            </a:lvl1pPr>
            <a:lvl2pPr>
              <a:buClr>
                <a:srgbClr val="C0000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C0000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C0000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9FF9D5E-79F2-92A2-17B8-F8DA75FF2E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35161" y="531465"/>
            <a:ext cx="6956839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4A51C-C6F9-DEB4-9500-7F6CBB2CA40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35161" y="120648"/>
            <a:ext cx="6956839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0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00A65A8-0672-3A81-32C8-29BD8ED1AA82}"/>
              </a:ext>
            </a:extLst>
          </p:cNvPr>
          <p:cNvCxnSpPr>
            <a:cxnSpLocks/>
          </p:cNvCxnSpPr>
          <p:nvPr userDrawn="1"/>
        </p:nvCxnSpPr>
        <p:spPr>
          <a:xfrm>
            <a:off x="5349461" y="529532"/>
            <a:ext cx="1800639" cy="0"/>
          </a:xfrm>
          <a:prstGeom prst="line">
            <a:avLst/>
          </a:prstGeom>
          <a:ln w="19050">
            <a:solidFill>
              <a:srgbClr val="5BB4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382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FA6E8FE-C4FD-7D4B-8196-E5D9887E5A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08900" y="0"/>
            <a:ext cx="4483100" cy="3244521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411A31-AF6D-5D2F-5452-B89D66337C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08900" y="3434575"/>
            <a:ext cx="4483100" cy="3244521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0656A13-8583-7479-EF2E-9FBA681DA1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4401" y="1610139"/>
            <a:ext cx="6915491" cy="4976011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bg1"/>
                </a:solidFill>
              </a:defRPr>
            </a:lvl1pPr>
            <a:lvl2pPr>
              <a:buClr>
                <a:srgbClr val="C0000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C0000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C0000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3988B80-4178-7E01-3CC0-8A551C636B0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1561" y="531465"/>
            <a:ext cx="7058439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E219F47-986F-1A5E-BFA0-39B7E24E8E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1561" y="120648"/>
            <a:ext cx="7058439" cy="53262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None/>
              <a:defRPr sz="20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BEC3C2F-1D9A-196B-1B86-EA3F8F074EC0}"/>
              </a:ext>
            </a:extLst>
          </p:cNvPr>
          <p:cNvCxnSpPr/>
          <p:nvPr userDrawn="1"/>
        </p:nvCxnSpPr>
        <p:spPr>
          <a:xfrm>
            <a:off x="675861" y="529532"/>
            <a:ext cx="1800639" cy="0"/>
          </a:xfrm>
          <a:prstGeom prst="line">
            <a:avLst/>
          </a:prstGeom>
          <a:ln w="19050">
            <a:solidFill>
              <a:srgbClr val="5BB4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B5642CD-4F12-AD51-02CE-306A89755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01" y="120648"/>
            <a:ext cx="413822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69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E5F6A8-9CA8-85FB-13DF-9C518A2636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64011" y="469751"/>
            <a:ext cx="9320713" cy="6020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36FF71-4ACE-28BA-8409-9F780BAFB4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661232"/>
            <a:ext cx="4051300" cy="1967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B90DBE-8239-A2EC-7C5A-85C6E78D8E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051298" y="6665842"/>
            <a:ext cx="4089403" cy="1921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6FEB54-9E34-FBB8-FB85-83FB1E4518C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lum bright="-20000" contrast="40000"/>
          </a:blip>
          <a:stretch>
            <a:fillRect/>
          </a:stretch>
        </p:blipFill>
        <p:spPr>
          <a:xfrm rot="10800000" flipV="1">
            <a:off x="8140702" y="6663795"/>
            <a:ext cx="4051300" cy="19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8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673B3"/>
            </a:gs>
            <a:gs pos="100000">
              <a:srgbClr val="5BB4E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8">
            <a:extLst>
              <a:ext uri="{FF2B5EF4-FFF2-40B4-BE49-F238E27FC236}">
                <a16:creationId xmlns:a16="http://schemas.microsoft.com/office/drawing/2014/main" id="{D3A6652B-1308-CB4C-8A56-45B9B263849B}"/>
              </a:ext>
            </a:extLst>
          </p:cNvPr>
          <p:cNvSpPr txBox="1">
            <a:spLocks/>
          </p:cNvSpPr>
          <p:nvPr userDrawn="1"/>
        </p:nvSpPr>
        <p:spPr>
          <a:xfrm>
            <a:off x="9608024" y="6492875"/>
            <a:ext cx="1097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i="0" kern="1200">
                <a:solidFill>
                  <a:schemeClr val="tx1">
                    <a:tint val="75000"/>
                  </a:schemeClr>
                </a:solidFill>
                <a:latin typeface="Open Sans Semibold" panose="020B060603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89C0DF-BCA6-C912-C8B9-F16DBF4AE24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6661232"/>
            <a:ext cx="4051300" cy="1967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3890F1-0880-7A42-545F-B7D086A326D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051298" y="6665842"/>
            <a:ext cx="4089403" cy="1921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6C408D-1061-A881-E6D8-6EC9B546741E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lum bright="-20000" contrast="40000"/>
          </a:blip>
          <a:stretch>
            <a:fillRect/>
          </a:stretch>
        </p:blipFill>
        <p:spPr>
          <a:xfrm rot="10800000" flipV="1">
            <a:off x="8140702" y="6663795"/>
            <a:ext cx="4051300" cy="192156"/>
          </a:xfrm>
          <a:prstGeom prst="rect">
            <a:avLst/>
          </a:prstGeom>
          <a:solidFill>
            <a:srgbClr val="E12D00"/>
          </a:solidFill>
        </p:spPr>
      </p:pic>
    </p:spTree>
    <p:extLst>
      <p:ext uri="{BB962C8B-B14F-4D97-AF65-F5344CB8AC3E}">
        <p14:creationId xmlns:p14="http://schemas.microsoft.com/office/powerpoint/2010/main" val="15041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74" r:id="rId3"/>
    <p:sldLayoutId id="2147483672" r:id="rId4"/>
    <p:sldLayoutId id="2147483655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800100" indent="-3429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200150" indent="-28575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57350" indent="-28575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114550" indent="-28575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embers.usef.org/reporting-forms/horse-abus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409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13AFE-542C-4B1D-9750-91ECDFFD7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E33CC2-26AE-562A-89D0-A93F8E7F25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OF EQUIPMENT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5B138A7-477D-773F-E8CA-D9193E1A9C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C7F0C0-C66F-5F6C-97F8-4CDE8D161754}"/>
              </a:ext>
            </a:extLst>
          </p:cNvPr>
          <p:cNvSpPr txBox="1">
            <a:spLocks/>
          </p:cNvSpPr>
          <p:nvPr/>
        </p:nvSpPr>
        <p:spPr>
          <a:xfrm>
            <a:off x="282401" y="1802497"/>
            <a:ext cx="3586479" cy="2901803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chemeClr val="bg1"/>
                </a:solidFill>
                <a:ea typeface="Aptos"/>
                <a:cs typeface="Times New Roman" panose="02020603050405020304" pitchFamily="18" charset="0"/>
              </a:rPr>
              <a:t>Horse Friendly</a:t>
            </a:r>
            <a:endParaRPr lang="en-US" sz="1800" kern="100" dirty="0">
              <a:solidFill>
                <a:schemeClr val="bg1"/>
              </a:solidFill>
              <a:ea typeface="Aptos" panose="02110004020202020204"/>
              <a:cs typeface="Times New Roman" panose="02020603050405020304" pitchFamily="18" charset="0"/>
            </a:endParaRP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0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Properly fitted equipment such as a noseband with sufficient room for chewing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0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Correct use of equipment and bridles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800" i="1" kern="100" dirty="0">
              <a:solidFill>
                <a:schemeClr val="tx1"/>
              </a:solidFill>
              <a:ea typeface="Aptos" panose="02110004020202020204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F62D10-7BCF-0B73-D490-001AF6B14BA0}"/>
              </a:ext>
            </a:extLst>
          </p:cNvPr>
          <p:cNvSpPr txBox="1"/>
          <p:nvPr/>
        </p:nvSpPr>
        <p:spPr>
          <a:xfrm>
            <a:off x="4115967" y="1802497"/>
            <a:ext cx="3477634" cy="2797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u="sng" kern="100" dirty="0">
                <a:latin typeface="Aptos" panose="02110004020202020204"/>
                <a:ea typeface="Aptos" panose="02110004020202020204"/>
                <a:cs typeface="Times New Roman" panose="02020603050405020304" pitchFamily="18" charset="0"/>
              </a:rPr>
              <a:t>Cautionary</a:t>
            </a:r>
          </a:p>
          <a:p>
            <a:pPr marL="285750" marR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ea typeface="Aptos" panose="02110004020202020204"/>
                <a:cs typeface="Times New Roman" panose="02020603050405020304" pitchFamily="18" charset="0"/>
              </a:rPr>
              <a:t>Overly tight </a:t>
            </a:r>
            <a:r>
              <a:rPr lang="en-US" sz="1800" kern="100" dirty="0"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equipment (bit, noseband, boots, bandages, etc.)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ea typeface="Aptos" panose="02110004020202020204"/>
                <a:cs typeface="Times New Roman" panose="02020603050405020304" pitchFamily="18" charset="0"/>
              </a:rPr>
              <a:t>T</a:t>
            </a:r>
            <a:r>
              <a:rPr lang="en-US" sz="1800" kern="100" dirty="0"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oo tight or loose double bridle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ea typeface="Aptos" panose="02110004020202020204"/>
                <a:cs typeface="Times New Roman" panose="02020603050405020304" pitchFamily="18" charset="0"/>
              </a:rPr>
              <a:t>Incorrect</a:t>
            </a:r>
            <a:r>
              <a:rPr lang="en-US" sz="1800" kern="100" dirty="0"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 use of bridles </a:t>
            </a:r>
            <a:r>
              <a:rPr lang="en-US" kern="100" dirty="0">
                <a:ea typeface="Aptos" panose="02110004020202020204"/>
                <a:cs typeface="Times New Roman" panose="02020603050405020304" pitchFamily="18" charset="0"/>
              </a:rPr>
              <a:t>or</a:t>
            </a:r>
            <a:r>
              <a:rPr lang="en-US" sz="1800" kern="100" dirty="0"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 bits</a:t>
            </a:r>
            <a:endParaRPr lang="en-US" sz="1800" kern="100" dirty="0">
              <a:effectLst/>
              <a:highlight>
                <a:srgbClr val="00FFFF"/>
              </a:highlight>
              <a:latin typeface="+mn-lt"/>
              <a:ea typeface="Aptos" panose="02110004020202020204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</a:pPr>
            <a:endParaRPr lang="en-US" sz="1400" kern="100" dirty="0">
              <a:effectLst/>
              <a:latin typeface="Aptos" panose="02110004020202020204"/>
              <a:ea typeface="Aptos" panose="02110004020202020204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</a:pPr>
            <a:endParaRPr lang="en-US" sz="1800" kern="100" dirty="0">
              <a:effectLst/>
              <a:latin typeface="Aptos" panose="02110004020202020204"/>
              <a:ea typeface="Aptos" panose="02110004020202020204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887B7-3117-4C31-46F7-4654971EC28A}"/>
              </a:ext>
            </a:extLst>
          </p:cNvPr>
          <p:cNvSpPr txBox="1"/>
          <p:nvPr/>
        </p:nvSpPr>
        <p:spPr>
          <a:xfrm>
            <a:off x="8323122" y="1802497"/>
            <a:ext cx="3656545" cy="3549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u="sng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Unacceptable OR Not Okay </a:t>
            </a:r>
            <a:endParaRPr lang="en-US" sz="1800" b="1" strike="sngStrike" kern="100" dirty="0">
              <a:solidFill>
                <a:schemeClr val="bg1"/>
              </a:solidFill>
              <a:effectLst/>
              <a:latin typeface="+mn-lt"/>
              <a:ea typeface="Aptos" panose="02110004020202020204"/>
              <a:cs typeface="Times New Roman" panose="02020603050405020304" pitchFamily="18" charset="0"/>
            </a:endParaRPr>
          </a:p>
          <a:p>
            <a:pPr marL="342900" marR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800" kern="100" dirty="0">
                <a:solidFill>
                  <a:schemeClr val="bg1"/>
                </a:solidFill>
                <a:latin typeface="+mn-lt"/>
                <a:ea typeface="Aptos" panose="02110004020202020204"/>
                <a:cs typeface="Times New Roman" panose="02020603050405020304" pitchFamily="18" charset="0"/>
              </a:rPr>
              <a:t>Using equipment </a:t>
            </a:r>
            <a:r>
              <a:rPr lang="en-US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in an </a:t>
            </a: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unreasonable way that restricts the horse’s movement  (ex. </a:t>
            </a:r>
            <a:r>
              <a:rPr lang="en-US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draw reins, noseband)</a:t>
            </a:r>
            <a:endParaRPr lang="en-US" sz="1800" kern="100" dirty="0">
              <a:solidFill>
                <a:schemeClr val="bg1"/>
              </a:solidFill>
              <a:effectLst/>
              <a:latin typeface="+mn-lt"/>
              <a:ea typeface="Aptos" panose="02110004020202020204"/>
              <a:cs typeface="Times New Roman" panose="02020603050405020304" pitchFamily="18" charset="0"/>
            </a:endParaRPr>
          </a:p>
          <a:p>
            <a:pPr marL="342900" marR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I</a:t>
            </a: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njuries, bloody or raw patches caused by equipment </a:t>
            </a:r>
          </a:p>
          <a:p>
            <a:pPr marL="342900" marR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Use of harsh, non-approved bridles </a:t>
            </a:r>
            <a:r>
              <a:rPr lang="en-US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or</a:t>
            </a: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 bits</a:t>
            </a:r>
          </a:p>
          <a:p>
            <a:pPr marL="342900" marR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Misuse or excessive use of the whip or spurs. Refer to whip rules</a:t>
            </a:r>
          </a:p>
          <a:p>
            <a:pPr marR="0">
              <a:lnSpc>
                <a:spcPct val="107000"/>
              </a:lnSpc>
              <a:spcAft>
                <a:spcPts val="800"/>
              </a:spcAft>
            </a:pPr>
            <a:endParaRPr lang="en-US" sz="600" kern="100" dirty="0">
              <a:effectLst/>
              <a:latin typeface="+mn-lt"/>
              <a:ea typeface="Aptos" panose="02110004020202020204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365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D6B2C-D13A-BA85-B4AD-D8178E7F3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DAF69F-FDF5-1465-694E-7753182E1B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How to Report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B1AC045-D162-D6A4-E53D-DE74A71980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C301F0-C2A8-DAF1-3E50-201C60BDFC61}"/>
              </a:ext>
            </a:extLst>
          </p:cNvPr>
          <p:cNvSpPr txBox="1"/>
          <p:nvPr/>
        </p:nvSpPr>
        <p:spPr>
          <a:xfrm>
            <a:off x="561561" y="1567753"/>
            <a:ext cx="999864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200" b="1" i="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 USEF competitions, report any yellow or red concerns </a:t>
            </a:r>
            <a:r>
              <a:rPr lang="en-US" sz="2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see immediately to a USEF competition official.</a:t>
            </a:r>
            <a:endParaRPr lang="en-US" sz="2200" b="1" i="0" u="none" strike="noStrike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buNone/>
            </a:pPr>
            <a:endParaRPr lang="en-US" sz="22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buNone/>
            </a:pPr>
            <a:r>
              <a:rPr lang="en-US" sz="2200" b="1" i="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have witnessed an act that jeopardizes the safety and welfare of a horse, you should report </a:t>
            </a:r>
            <a:r>
              <a:rPr lang="en-US" sz="2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USEF by completing a</a:t>
            </a:r>
            <a:r>
              <a:rPr lang="en-US" sz="2200" b="1" i="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200" b="1" i="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Horse Abuse &amp; Unethical Treatment Report Form</a:t>
            </a:r>
            <a:r>
              <a:rPr lang="en-US" sz="2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 USEF.org or by contacting USEF directly.</a:t>
            </a:r>
            <a:endParaRPr lang="en-US" sz="2200" b="1" i="0" u="none" strike="noStrike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buNone/>
            </a:pPr>
            <a:endParaRPr lang="en-US" sz="22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buNone/>
            </a:pPr>
            <a:r>
              <a:rPr lang="en-US" sz="2200" b="1" i="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also anonymously submit a report by text or WhatsApp to 28733 (2USEF).</a:t>
            </a:r>
            <a:endParaRPr lang="en-US" sz="22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981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867D4-FF4D-1A92-04B8-230C9F0FC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A75D51-748E-05ED-0AF8-532FEBDC3A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Competition Officials Contact with Athletes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F59BB5-DCD4-F0E8-C36C-CC4B4A4EAC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4313E2-B1A8-E558-A4D0-62E6A67DB6D2}"/>
              </a:ext>
            </a:extLst>
          </p:cNvPr>
          <p:cNvSpPr txBox="1">
            <a:spLocks/>
          </p:cNvSpPr>
          <p:nvPr/>
        </p:nvSpPr>
        <p:spPr>
          <a:xfrm>
            <a:off x="581117" y="1259736"/>
            <a:ext cx="10662616" cy="4337500"/>
          </a:xfrm>
          <a:prstGeom prst="rect">
            <a:avLst/>
          </a:prstGeom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</a:rPr>
              <a:t>Depending on the situation, competition </a:t>
            </a:r>
            <a:r>
              <a:rPr lang="en-GB" sz="2400" dirty="0">
                <a:solidFill>
                  <a:schemeClr val="bg1"/>
                </a:solidFill>
                <a:latin typeface="+mn-lt"/>
              </a:rPr>
              <a:t>officials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</a:rPr>
              <a:t>contact with the athlete may be:</a:t>
            </a:r>
          </a:p>
          <a:p>
            <a:pPr marL="342900" marR="0" lvl="0" indent="-342900" defTabSz="4572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</a:endParaRPr>
          </a:p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</a:rPr>
              <a:t>Advisory in nature and provide clarification for both sides.</a:t>
            </a:r>
          </a:p>
          <a:p>
            <a:pPr marR="0" lvl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2400" dirty="0">
              <a:solidFill>
                <a:schemeClr val="bg1"/>
              </a:solidFill>
              <a:latin typeface="+mn-lt"/>
            </a:endParaRPr>
          </a:p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+mn-lt"/>
              </a:rPr>
              <a:t>Cautionary in nature, potentially involving the trainer for a more comprehensive resolution.</a:t>
            </a:r>
          </a:p>
          <a:p>
            <a:pPr marR="0" lvl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2400" dirty="0">
              <a:solidFill>
                <a:schemeClr val="bg1"/>
              </a:solidFill>
              <a:latin typeface="+mn-lt"/>
            </a:endParaRPr>
          </a:p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+mn-lt"/>
              </a:rPr>
              <a:t>Or if action is taken – Verbal Warning, Recorded Warning, Yellow Warning Card, disqualification, or elimination. (USEF may assess additional penalties if the circumstances warrant)</a:t>
            </a:r>
            <a:endParaRPr kumimoji="0" lang="en-GB" sz="22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72599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87C122AE-EB7A-E0A3-F2ED-C8CD34C114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t="11655" b="2499"/>
          <a:stretch>
            <a:fillRect/>
          </a:stretch>
        </p:blipFill>
        <p:spPr>
          <a:xfrm>
            <a:off x="-7592" y="-15773"/>
            <a:ext cx="5070560" cy="667925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82A5CDB-454B-389F-11E4-13CA1C88F0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b="1" i="1" dirty="0">
                <a:latin typeface="+mn-lt"/>
              </a:rPr>
              <a:t>Conflict-free cooperation between human and horse is the goal, however sometimes practices can blur the lines between positive and negative.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600" b="1" i="1" dirty="0">
              <a:latin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b="1" i="1" dirty="0">
                <a:latin typeface="+mn-lt"/>
              </a:rPr>
              <a:t>It is necessary to be educated on the numerous observable aspects of a horse and know the practices and situations that require reporting.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583326-4026-9CF5-2EB7-20A3655AA5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2800" dirty="0">
                <a:latin typeface="+mn-lt"/>
              </a:rPr>
              <a:t>CONCLUSION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218CB-DB2D-219B-4AA5-B43824AED6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906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0E9D6-1179-E239-7F6C-9511ABE26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203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8FB13-5174-D37A-8B66-B17F974C3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7">
            <a:extLst>
              <a:ext uri="{FF2B5EF4-FFF2-40B4-BE49-F238E27FC236}">
                <a16:creationId xmlns:a16="http://schemas.microsoft.com/office/drawing/2014/main" id="{D1671F59-FC73-68E2-249A-94AF69AF58B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10" b="1716"/>
          <a:stretch>
            <a:fillRect/>
          </a:stretch>
        </p:blipFill>
        <p:spPr>
          <a:xfrm>
            <a:off x="-7592" y="-15773"/>
            <a:ext cx="5070560" cy="6680485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E9BC3F-81E6-1CCD-318A-3299FEAEFC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dirty="0">
              <a:latin typeface="+mn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dirty="0">
                <a:latin typeface="+mn-lt"/>
              </a:rPr>
              <a:t>    </a:t>
            </a:r>
            <a:r>
              <a:rPr lang="en-US" sz="2000" dirty="0">
                <a:latin typeface="+mn-lt"/>
              </a:rPr>
              <a:t>      </a:t>
            </a:r>
            <a:endParaRPr lang="en-US" sz="2000" strike="sngStrike" dirty="0"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A15093-2AB7-6127-AA55-1320F23FE5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35161" y="1826865"/>
            <a:ext cx="6372639" cy="2795935"/>
          </a:xfrm>
          <a:prstGeom prst="rect">
            <a:avLst/>
          </a:prstGeom>
        </p:spPr>
        <p:txBody>
          <a:bodyPr/>
          <a:lstStyle/>
          <a:p>
            <a:r>
              <a:rPr lang="en-US" sz="4800" dirty="0"/>
              <a:t>Horse Welfare Guidelines</a:t>
            </a:r>
          </a:p>
          <a:p>
            <a:r>
              <a:rPr lang="en-US" sz="3000" dirty="0"/>
              <a:t>A Common Sense Approach for All Horses and All Disciplines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5D4C758-F084-0EA6-D2D8-2D0E1E16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35161" y="120648"/>
            <a:ext cx="6956839" cy="532621"/>
          </a:xfrm>
        </p:spPr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476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827F8-B7A2-AE57-493C-D77883856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B25BD5-CC2D-D57C-ABB8-6822C7B262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615157-CCD2-B24A-9E3F-92AF107C2F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BA75BA-42A2-2D82-483C-31714AAAAC5F}"/>
              </a:ext>
            </a:extLst>
          </p:cNvPr>
          <p:cNvSpPr txBox="1">
            <a:spLocks/>
          </p:cNvSpPr>
          <p:nvPr/>
        </p:nvSpPr>
        <p:spPr>
          <a:xfrm>
            <a:off x="658824" y="1276468"/>
            <a:ext cx="10046347" cy="4127739"/>
          </a:xfrm>
          <a:prstGeom prst="rect">
            <a:avLst/>
          </a:prstGeom>
        </p:spPr>
        <p:txBody>
          <a:bodyPr vert="horz" lIns="0" tIns="45720" rIns="0" bIns="45720" anchor="t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NZ" sz="2400" dirty="0">
                <a:solidFill>
                  <a:schemeClr val="bg1"/>
                </a:solidFill>
                <a:latin typeface="+mn-lt"/>
              </a:rPr>
              <a:t>Horses are our valued partners in sport and in life. They are sentient beings with feelings and emotions. Ensuring horses are treated with care and respect is paramount.</a:t>
            </a:r>
          </a:p>
          <a:p>
            <a:pPr>
              <a:lnSpc>
                <a:spcPct val="100000"/>
              </a:lnSpc>
              <a:defRPr/>
            </a:pPr>
            <a:endParaRPr lang="en-NZ" sz="2400" dirty="0">
              <a:solidFill>
                <a:schemeClr val="bg1"/>
              </a:solidFill>
              <a:latin typeface="+mn-lt"/>
            </a:endParaRPr>
          </a:p>
          <a:p>
            <a:pPr>
              <a:lnSpc>
                <a:spcPct val="100000"/>
              </a:lnSpc>
              <a:defRPr/>
            </a:pPr>
            <a:r>
              <a:rPr lang="en-NZ" sz="2400" dirty="0">
                <a:solidFill>
                  <a:schemeClr val="bg1"/>
                </a:solidFill>
                <a:latin typeface="Calibri" panose="020F0502020204030204"/>
                <a:ea typeface="Calibri" panose="020F0502020204030204"/>
              </a:rPr>
              <a:t>Our goal is to always achieve a trusting, harmonious cooperation between horse and human. With any relationship, conflicts and miscommunications can happen. How these situations are handled is a true test of the knowledge, skill, and self awareness of every horse person.</a:t>
            </a:r>
          </a:p>
          <a:p>
            <a:pPr>
              <a:lnSpc>
                <a:spcPct val="100000"/>
              </a:lnSpc>
              <a:defRPr/>
            </a:pPr>
            <a:endParaRPr lang="en-NZ" sz="2400" dirty="0">
              <a:solidFill>
                <a:schemeClr val="bg1"/>
              </a:solidFill>
              <a:latin typeface="+mn-lt"/>
            </a:endParaRPr>
          </a:p>
          <a:p>
            <a:pPr>
              <a:lnSpc>
                <a:spcPct val="100000"/>
              </a:lnSpc>
              <a:defRPr/>
            </a:pPr>
            <a:r>
              <a:rPr lang="en-NZ" sz="2400" dirty="0">
                <a:solidFill>
                  <a:schemeClr val="bg1"/>
                </a:solidFill>
                <a:latin typeface="+mn-lt"/>
              </a:rPr>
              <a:t>While USEF rules, regulations, processes, and officials are in place to protect the horse, we all must safeguard the well being and trust of our horses.</a:t>
            </a:r>
          </a:p>
          <a:p>
            <a:pPr>
              <a:lnSpc>
                <a:spcPct val="100000"/>
              </a:lnSpc>
              <a:defRPr/>
            </a:pPr>
            <a:endParaRPr lang="en-NZ" sz="2400" dirty="0">
              <a:solidFill>
                <a:srgbClr val="002060"/>
              </a:solidFill>
              <a:latin typeface="+mn-lt"/>
            </a:endParaRPr>
          </a:p>
          <a:p>
            <a:pPr>
              <a:lnSpc>
                <a:spcPct val="100000"/>
              </a:lnSpc>
              <a:defRPr/>
            </a:pPr>
            <a:endParaRPr lang="en-NZ" sz="2400" dirty="0">
              <a:solidFill>
                <a:srgbClr val="002060"/>
              </a:solidFill>
              <a:latin typeface="+mn-lt"/>
            </a:endParaRPr>
          </a:p>
          <a:p>
            <a:pPr>
              <a:lnSpc>
                <a:spcPct val="100000"/>
              </a:lnSpc>
              <a:defRPr/>
            </a:pPr>
            <a:endParaRPr lang="en-NZ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D92279-74D4-6BB3-3BFD-B742B6CBDDF9}"/>
              </a:ext>
            </a:extLst>
          </p:cNvPr>
          <p:cNvSpPr txBox="1"/>
          <p:nvPr/>
        </p:nvSpPr>
        <p:spPr>
          <a:xfrm>
            <a:off x="561561" y="5953830"/>
            <a:ext cx="9641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 you to the German Federation for allowing us to use their research.  </a:t>
            </a:r>
            <a:br>
              <a:rPr lang="en-US" sz="16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some descriptors have been slightly edited for U.S. purposes.</a:t>
            </a:r>
          </a:p>
        </p:txBody>
      </p:sp>
    </p:spTree>
    <p:extLst>
      <p:ext uri="{BB962C8B-B14F-4D97-AF65-F5344CB8AC3E}">
        <p14:creationId xmlns:p14="http://schemas.microsoft.com/office/powerpoint/2010/main" val="1905097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FC7F8-2AE7-E773-5094-8ED06D1C2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E5D3BF-1B8E-04A9-4831-5178C104E0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USEF HORSE WELFARE GUIDELINES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92F89BC-54A5-48E3-B8A9-7122BD9C3E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D4BFD5-2855-E247-1C55-4F2C35437AA8}"/>
              </a:ext>
            </a:extLst>
          </p:cNvPr>
          <p:cNvSpPr txBox="1">
            <a:spLocks/>
          </p:cNvSpPr>
          <p:nvPr/>
        </p:nvSpPr>
        <p:spPr>
          <a:xfrm>
            <a:off x="711201" y="1244090"/>
            <a:ext cx="10295053" cy="4541455"/>
          </a:xfrm>
          <a:prstGeom prst="rect">
            <a:avLst/>
          </a:prstGeom>
        </p:spPr>
        <p:txBody>
          <a:bodyPr vert="horz" lIns="0" tIns="45720" rIns="0" bIns="45720" anchor="t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NZ" sz="2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all starts with a mutual understanding of the distinction between what is horse friendly, what may require attention, and what may be considered unethical treatment of a horse.  </a:t>
            </a:r>
          </a:p>
          <a:p>
            <a:pPr>
              <a:lnSpc>
                <a:spcPct val="100000"/>
              </a:lnSpc>
              <a:defRPr/>
            </a:pPr>
            <a:endParaRPr lang="en-NZ" sz="22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NZ" sz="2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is important that everyone have the same understanding of: What is acceptable? When is it time to take a break? When is it time to say something about what you’re seeing?  When do official warnings and penalties come into play?  </a:t>
            </a:r>
          </a:p>
          <a:p>
            <a:pPr>
              <a:lnSpc>
                <a:spcPct val="100000"/>
              </a:lnSpc>
              <a:defRPr/>
            </a:pPr>
            <a:endParaRPr lang="en-NZ" sz="22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NZ" sz="2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help all of us understand the path forward, we looked to a signpost that we are all familiar with – the stoplight – Green is horse friendly, yellow is cautionary, and red is unacceptable or not okay.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NZ" sz="2400" dirty="0">
              <a:solidFill>
                <a:srgbClr val="002060"/>
              </a:solidFill>
              <a:latin typeface="+mn-lt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NZ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BC9BC-6674-720E-0EB9-33FBCD507355}"/>
              </a:ext>
            </a:extLst>
          </p:cNvPr>
          <p:cNvSpPr txBox="1"/>
          <p:nvPr/>
        </p:nvSpPr>
        <p:spPr>
          <a:xfrm>
            <a:off x="561561" y="6326535"/>
            <a:ext cx="10007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 the Guidelines   </a:t>
            </a:r>
          </a:p>
        </p:txBody>
      </p:sp>
    </p:spTree>
    <p:extLst>
      <p:ext uri="{BB962C8B-B14F-4D97-AF65-F5344CB8AC3E}">
        <p14:creationId xmlns:p14="http://schemas.microsoft.com/office/powerpoint/2010/main" val="2995435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745F5-C1E4-EE88-81B9-F11E56CCD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4037EC-F5D8-CA05-2251-0F004A94AC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TERMINOLOGY		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9AB8B13-46B3-51C4-A145-847561E7BE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6752" y="131800"/>
            <a:ext cx="11003687" cy="532621"/>
          </a:xfrm>
        </p:spPr>
        <p:txBody>
          <a:bodyPr/>
          <a:lstStyle/>
          <a:p>
            <a:r>
              <a:rPr lang="en-US" dirty="0"/>
              <a:t>OBSERVATION OF HORSE AND ATHLETE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733167-2080-2B9A-EAD6-006BA3529D07}"/>
              </a:ext>
            </a:extLst>
          </p:cNvPr>
          <p:cNvSpPr txBox="1"/>
          <p:nvPr/>
        </p:nvSpPr>
        <p:spPr>
          <a:xfrm>
            <a:off x="4089400" y="1799526"/>
            <a:ext cx="3603564" cy="3042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u="sng" kern="100" dirty="0">
                <a:latin typeface="Aptos" panose="02110004020202020204"/>
                <a:ea typeface="Aptos" panose="02110004020202020204"/>
                <a:cs typeface="Times New Roman" panose="02020603050405020304" pitchFamily="18" charset="0"/>
              </a:rPr>
              <a:t>Cautionary</a:t>
            </a:r>
          </a:p>
          <a:p>
            <a:pPr marR="0" lvl="0">
              <a:lnSpc>
                <a:spcPct val="107000"/>
              </a:lnSpc>
            </a:pPr>
            <a:endParaRPr lang="en-US" kern="100" dirty="0">
              <a:ea typeface="Aptos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</a:pPr>
            <a:r>
              <a:rPr lang="en-US" kern="100" dirty="0">
                <a:ea typeface="Aptos" panose="020F0502020204030204" pitchFamily="34" charset="0"/>
                <a:cs typeface="Times New Roman" panose="02020603050405020304" pitchFamily="18" charset="0"/>
              </a:rPr>
              <a:t>Actions that cause you to pause and question whether they are acceptable.</a:t>
            </a:r>
          </a:p>
          <a:p>
            <a:pPr marR="0" lvl="0">
              <a:lnSpc>
                <a:spcPct val="107000"/>
              </a:lnSpc>
            </a:pPr>
            <a:endParaRPr lang="en-US" kern="100" dirty="0">
              <a:ea typeface="Aptos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</a:pPr>
            <a:r>
              <a:rPr lang="en-US" sz="1800" kern="100" dirty="0">
                <a:effectLst/>
                <a:latin typeface="+mn-lt"/>
                <a:ea typeface="Aptos" panose="020F0502020204030204" pitchFamily="34" charset="0"/>
                <a:cs typeface="Times New Roman" panose="02020603050405020304" pitchFamily="18" charset="0"/>
              </a:rPr>
              <a:t>Some actions may be acceptable for a very short period of time but may e</a:t>
            </a:r>
            <a:r>
              <a:rPr lang="en-US" kern="100" dirty="0">
                <a:ea typeface="Aptos" panose="020F0502020204030204" pitchFamily="34" charset="0"/>
                <a:cs typeface="Times New Roman" panose="02020603050405020304" pitchFamily="18" charset="0"/>
              </a:rPr>
              <a:t>scalate to mistreatment if pressure or conflict increases in intensity.</a:t>
            </a:r>
            <a:endParaRPr lang="en-US" sz="1800" kern="100" dirty="0">
              <a:effectLst/>
              <a:latin typeface="+mn-lt"/>
              <a:ea typeface="Aptos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B81AC5-AFD1-D871-248A-AFAE5F4CE8CE}"/>
              </a:ext>
            </a:extLst>
          </p:cNvPr>
          <p:cNvSpPr txBox="1"/>
          <p:nvPr/>
        </p:nvSpPr>
        <p:spPr>
          <a:xfrm>
            <a:off x="8353363" y="1799526"/>
            <a:ext cx="3678888" cy="4045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u="sng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Unacceptable OR Not Okay </a:t>
            </a:r>
          </a:p>
          <a:p>
            <a:pPr marR="0" lvl="0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0F0502020204030204" pitchFamily="34" charset="0"/>
                <a:cs typeface="Times New Roman" panose="02020603050405020304" pitchFamily="18" charset="0"/>
              </a:rPr>
              <a:t>Actions that make you think, “This is not okay.”</a:t>
            </a:r>
            <a:endParaRPr lang="en-US" kern="100" dirty="0">
              <a:solidFill>
                <a:schemeClr val="bg1"/>
              </a:solidFill>
              <a:ea typeface="Aptos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0F0502020204030204" pitchFamily="34" charset="0"/>
                <a:cs typeface="Times New Roman" panose="02020603050405020304" pitchFamily="18" charset="0"/>
              </a:rPr>
              <a:t>Actions that make you immediately think, “This </a:t>
            </a:r>
            <a:r>
              <a:rPr lang="en-US" kern="100" dirty="0">
                <a:solidFill>
                  <a:schemeClr val="bg1"/>
                </a:solidFill>
                <a:ea typeface="Aptos" panose="020F0502020204030204" pitchFamily="34" charset="0"/>
                <a:cs typeface="Times New Roman" panose="02020603050405020304" pitchFamily="18" charset="0"/>
              </a:rPr>
              <a:t>behavior must stop.”</a:t>
            </a:r>
          </a:p>
          <a:p>
            <a:pPr marR="0" lvl="0">
              <a:lnSpc>
                <a:spcPct val="107000"/>
              </a:lnSpc>
              <a:spcAft>
                <a:spcPts val="800"/>
              </a:spcAft>
            </a:pPr>
            <a:r>
              <a:rPr lang="en-US" kern="100" dirty="0">
                <a:solidFill>
                  <a:schemeClr val="bg1"/>
                </a:solidFill>
                <a:ea typeface="Aptos" panose="020F0502020204030204" pitchFamily="34" charset="0"/>
                <a:cs typeface="Times New Roman" panose="02020603050405020304" pitchFamily="18" charset="0"/>
              </a:rPr>
              <a:t>Sometimes athletes can be acting in the red zone without even realizing it - these situations may be resolved by a licensed official interrupting the training, discussing the issue, and providing a verbal warning.  </a:t>
            </a:r>
          </a:p>
          <a:p>
            <a:pPr marR="0" lvl="0">
              <a:lnSpc>
                <a:spcPct val="107000"/>
              </a:lnSpc>
              <a:spcAft>
                <a:spcPts val="800"/>
              </a:spcAft>
            </a:pPr>
            <a:endParaRPr lang="en-US" b="1" strike="sngStrike" kern="100" dirty="0">
              <a:solidFill>
                <a:schemeClr val="bg1"/>
              </a:solidFill>
              <a:ea typeface="Aptos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C016E0-32DC-E421-DA90-9935E7C40EF3}"/>
              </a:ext>
            </a:extLst>
          </p:cNvPr>
          <p:cNvSpPr txBox="1"/>
          <p:nvPr/>
        </p:nvSpPr>
        <p:spPr>
          <a:xfrm>
            <a:off x="159749" y="1799526"/>
            <a:ext cx="3218452" cy="3042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u="sng" kern="100" dirty="0">
                <a:solidFill>
                  <a:schemeClr val="bg1"/>
                </a:solidFill>
                <a:ea typeface="Aptos"/>
                <a:cs typeface="Times New Roman" panose="02020603050405020304" pitchFamily="18" charset="0"/>
              </a:rPr>
              <a:t>Horse Friendly</a:t>
            </a:r>
            <a:endParaRPr lang="en-US" sz="1800" b="1" kern="100" dirty="0">
              <a:solidFill>
                <a:schemeClr val="bg1"/>
              </a:solidFill>
              <a:effectLst/>
              <a:latin typeface="+mn-lt"/>
              <a:ea typeface="Aptos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</a:pPr>
            <a:endParaRPr lang="en-US" b="1" kern="100" dirty="0">
              <a:solidFill>
                <a:schemeClr val="bg1"/>
              </a:solidFill>
              <a:ea typeface="Aptos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</a:pP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0F0502020204030204" pitchFamily="34" charset="0"/>
                <a:cs typeface="Times New Roman" panose="02020603050405020304" pitchFamily="18" charset="0"/>
              </a:rPr>
              <a:t>The horse appears happy, willing, and content.</a:t>
            </a:r>
          </a:p>
          <a:p>
            <a:pPr marR="0" lvl="0">
              <a:lnSpc>
                <a:spcPct val="107000"/>
              </a:lnSpc>
            </a:pPr>
            <a:endParaRPr lang="en-US" kern="100" dirty="0">
              <a:solidFill>
                <a:schemeClr val="bg1"/>
              </a:solidFill>
              <a:ea typeface="Aptos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</a:pPr>
            <a:r>
              <a:rPr lang="en-US" kern="100" dirty="0">
                <a:solidFill>
                  <a:schemeClr val="bg1"/>
                </a:solidFill>
                <a:ea typeface="Aptos" panose="020F0502020204030204" pitchFamily="34" charset="0"/>
                <a:cs typeface="Times New Roman" panose="02020603050405020304" pitchFamily="18" charset="0"/>
              </a:rPr>
              <a:t>The connection between horse and human is harmonious and in sync.</a:t>
            </a:r>
          </a:p>
          <a:p>
            <a:pPr marR="0" lvl="0">
              <a:lnSpc>
                <a:spcPct val="107000"/>
              </a:lnSpc>
            </a:pPr>
            <a:endParaRPr lang="en-US" sz="1800" kern="100" dirty="0">
              <a:effectLst/>
              <a:latin typeface="+mn-lt"/>
              <a:ea typeface="Aptos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</a:pPr>
            <a:endParaRPr lang="en-US" sz="1800" kern="100" dirty="0">
              <a:effectLst/>
              <a:latin typeface="+mn-lt"/>
              <a:ea typeface="Aptos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59AF22-7238-1DB1-7BB3-5386ADE66FDF}"/>
              </a:ext>
            </a:extLst>
          </p:cNvPr>
          <p:cNvSpPr txBox="1"/>
          <p:nvPr/>
        </p:nvSpPr>
        <p:spPr>
          <a:xfrm>
            <a:off x="-12700" y="6235160"/>
            <a:ext cx="12204700" cy="30777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 These guidelines are intended to educate and be preventative in nature.</a:t>
            </a:r>
          </a:p>
        </p:txBody>
      </p:sp>
    </p:spTree>
    <p:extLst>
      <p:ext uri="{BB962C8B-B14F-4D97-AF65-F5344CB8AC3E}">
        <p14:creationId xmlns:p14="http://schemas.microsoft.com/office/powerpoint/2010/main" val="1205425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C43464-3844-368A-CD89-BAA277AF09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WAY OF RIDING or TRAINING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4A8C7C-980C-4FA4-C849-7D9CFFDE8A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AC5191-ADDE-6BC8-0DCF-087CACFCDD8D}"/>
              </a:ext>
            </a:extLst>
          </p:cNvPr>
          <p:cNvSpPr txBox="1">
            <a:spLocks/>
          </p:cNvSpPr>
          <p:nvPr/>
        </p:nvSpPr>
        <p:spPr>
          <a:xfrm>
            <a:off x="252798" y="1796053"/>
            <a:ext cx="3586479" cy="3299564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600" u="sng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Horse Friendly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armonious</a:t>
            </a: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sync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 carriage for the breed</a:t>
            </a:r>
            <a:endParaRPr lang="en-US" sz="1600" b="0" kern="100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nderstanding</a:t>
            </a: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sensitive 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onfident</a:t>
            </a: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consistent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Correct</a:t>
            </a: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of the aids </a:t>
            </a: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Understandable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respectful of the horse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68B5DF-D3B9-9FFC-48B5-42F079CE8053}"/>
              </a:ext>
            </a:extLst>
          </p:cNvPr>
          <p:cNvSpPr txBox="1"/>
          <p:nvPr/>
        </p:nvSpPr>
        <p:spPr>
          <a:xfrm>
            <a:off x="4105434" y="1797015"/>
            <a:ext cx="3477634" cy="3218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6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Cautionary</a:t>
            </a:r>
            <a:endParaRPr lang="en-US" sz="1600" b="1" u="sng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Forceful use of the </a:t>
            </a:r>
            <a:r>
              <a:rPr lang="en-US" sz="1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athlete</a:t>
            </a: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’s aids or techniques </a:t>
            </a:r>
          </a:p>
          <a:p>
            <a:pPr marL="342900" marR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Increasingly strong backwards or “sawing” with the reins/bit</a:t>
            </a:r>
          </a:p>
          <a:p>
            <a:pPr marL="342900" marR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Repeated restriction of the head and neck with reins or equipment</a:t>
            </a:r>
            <a:endParaRPr lang="en-US" sz="1600" kern="100" dirty="0">
              <a:highlight>
                <a:srgbClr val="00FF00"/>
              </a:highligh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mproper use of the whip and spurs </a:t>
            </a:r>
          </a:p>
          <a:p>
            <a:pPr marR="0">
              <a:lnSpc>
                <a:spcPct val="107000"/>
              </a:lnSpc>
            </a:pPr>
            <a:endParaRPr lang="en-US" sz="1800" kern="100" dirty="0">
              <a:solidFill>
                <a:srgbClr val="002060"/>
              </a:solidFill>
              <a:effectLst/>
              <a:latin typeface="Aptos" panose="02110004020202020204"/>
              <a:ea typeface="Aptos" panose="02110004020202020204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10C86-8C4C-F67E-7C71-1483C9C2EB7B}"/>
              </a:ext>
            </a:extLst>
          </p:cNvPr>
          <p:cNvSpPr txBox="1"/>
          <p:nvPr/>
        </p:nvSpPr>
        <p:spPr>
          <a:xfrm>
            <a:off x="8255000" y="1796051"/>
            <a:ext cx="3569902" cy="4213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lnSpc>
                <a:spcPct val="107000"/>
              </a:lnSpc>
              <a:spcAft>
                <a:spcPts val="800"/>
              </a:spcAft>
            </a:pPr>
            <a:r>
              <a:rPr lang="en-US" sz="1600" b="1" u="sng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Unacceptable OR Not Okay </a:t>
            </a:r>
            <a:endParaRPr lang="en-US" sz="1600" b="1" u="sng" kern="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ggressive behavior or ange</a:t>
            </a:r>
            <a:r>
              <a:rPr lang="en-US" sz="14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 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towards the horse</a:t>
            </a:r>
          </a:p>
          <a:p>
            <a:pPr marL="285750" marR="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Inappropriate emotional outbreaks</a:t>
            </a:r>
            <a:endParaRPr lang="en-US" sz="1400" kern="100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marR="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Using techniques deliberately aimed against or to punish the horse 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Continuously r</a:t>
            </a:r>
            <a:r>
              <a:rPr lang="en-US" sz="14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estricting head and neck posture with hyperflexion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ough and incorrect use of aids 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Indications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horse’s discomfort including repeated bucking, rearing, bolting, or kicking in response to athletes' aids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Practices to intentionally induce fear or intimidation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Excessive lunging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sz="14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Misuse or excessive use of the whip</a:t>
            </a:r>
            <a:endParaRPr lang="en-US" sz="1400" kern="100" dirty="0">
              <a:effectLst/>
              <a:highlight>
                <a:srgbClr val="FFFF00"/>
              </a:highligh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356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C5A27-9112-617C-19E2-5B9FF04E8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DA62C-299E-7417-2D09-48BA491DF3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HORSE MOVEMENT AND APPEARANCE</a:t>
            </a:r>
            <a:endParaRPr lang="en-US" i="1" dirty="0">
              <a:highlight>
                <a:srgbClr val="FFFF00"/>
              </a:highlight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B6127E4-FC64-55C8-3CAE-66DBC04F6B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019176B-64A3-FDC5-E00D-19A34EE25B8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20000" contrast="-40000"/>
          </a:blip>
          <a:stretch>
            <a:fillRect/>
          </a:stretch>
        </p:blipFill>
        <p:spPr>
          <a:xfrm>
            <a:off x="16842" y="1213611"/>
            <a:ext cx="4034455" cy="393054"/>
          </a:xfrm>
          <a:prstGeom prst="rect">
            <a:avLst/>
          </a:prstGeom>
          <a:noFill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52A94A-6545-2FB3-F0F4-A1B7C876FBF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contrast="-20000"/>
          </a:blip>
          <a:stretch>
            <a:fillRect/>
          </a:stretch>
        </p:blipFill>
        <p:spPr>
          <a:xfrm>
            <a:off x="4051297" y="1197552"/>
            <a:ext cx="4089403" cy="4091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AC30127-7064-C819-5087-FD1DD9F3A2E7}"/>
              </a:ext>
            </a:extLst>
          </p:cNvPr>
          <p:cNvSpPr txBox="1"/>
          <p:nvPr/>
        </p:nvSpPr>
        <p:spPr>
          <a:xfrm>
            <a:off x="4171387" y="1833463"/>
            <a:ext cx="3477634" cy="3892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Cautionary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Insecurity, stress, or obvious tension in the movement and/or eyes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Lackluster or dull gaits due to fatigue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Exhibiting tiredness</a:t>
            </a:r>
            <a:r>
              <a:rPr lang="en-US" sz="1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strain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Excessive foaming sweat due to discomfort or stress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Excessive tail swishing or pinning of ears due to distress</a:t>
            </a:r>
            <a:endParaRPr lang="en-US" sz="16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R="0">
              <a:lnSpc>
                <a:spcPct val="107000"/>
              </a:lnSpc>
            </a:pPr>
            <a:endParaRPr lang="en-US" sz="1800" kern="100" dirty="0">
              <a:effectLst/>
              <a:latin typeface="Aptos" panose="02110004020202020204"/>
              <a:ea typeface="Aptos" panose="02110004020202020204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643F8D-8D22-9668-C2FF-F7FBFFB656C0}"/>
              </a:ext>
            </a:extLst>
          </p:cNvPr>
          <p:cNvSpPr txBox="1"/>
          <p:nvPr/>
        </p:nvSpPr>
        <p:spPr>
          <a:xfrm>
            <a:off x="8276946" y="1833463"/>
            <a:ext cx="3778812" cy="4274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u="sng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Unacceptable OR Not Okay </a:t>
            </a:r>
            <a:endParaRPr lang="en-US" sz="1600" b="1" kern="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Lameness</a:t>
            </a:r>
          </a:p>
          <a:p>
            <a:pPr marL="342900" marR="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epeated bucking, rearing, bolting or </a:t>
            </a: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kicking in response to athlete’s aids</a:t>
            </a:r>
            <a:endParaRPr lang="en-US" sz="1600" kern="100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onstant, excessive head shaking due to resistance of the aids</a:t>
            </a:r>
          </a:p>
          <a:p>
            <a:pPr marL="342900" marR="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ontinuously repeating significant resistance (e.g. rearing, spinning, backing up, etc.) </a:t>
            </a:r>
          </a:p>
          <a:p>
            <a:pPr marL="342900" marR="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onsistent and extreme faltering in the gaits</a:t>
            </a:r>
          </a:p>
          <a:p>
            <a:pPr marL="342900" marR="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Profuse and lathered sweating</a:t>
            </a:r>
          </a:p>
          <a:p>
            <a:pPr marL="285750" marR="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Exhaustion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5AAECA-3964-62E1-A63A-4D4C7AB6D486}"/>
              </a:ext>
            </a:extLst>
          </p:cNvPr>
          <p:cNvSpPr txBox="1">
            <a:spLocks/>
          </p:cNvSpPr>
          <p:nvPr/>
        </p:nvSpPr>
        <p:spPr>
          <a:xfrm>
            <a:off x="258329" y="1833463"/>
            <a:ext cx="3586479" cy="3301354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u="sng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Horse Friendly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Regularity of movement, supple, well-balanced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venly paced gaits and stride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Forward, positive demeanor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Relaxed ears, attentive and soft eye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A35A0D6-4EF6-1535-6982-4D72D7A12A73}"/>
              </a:ext>
            </a:extLst>
          </p:cNvPr>
          <p:cNvSpPr txBox="1">
            <a:spLocks/>
          </p:cNvSpPr>
          <p:nvPr/>
        </p:nvSpPr>
        <p:spPr>
          <a:xfrm>
            <a:off x="258329" y="1222721"/>
            <a:ext cx="3586479" cy="383944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GREEN</a:t>
            </a:r>
            <a:endParaRPr lang="en-US" sz="1800" b="0" kern="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21179A3-F6BB-9219-672A-11FB246B9F35}"/>
              </a:ext>
            </a:extLst>
          </p:cNvPr>
          <p:cNvSpPr txBox="1">
            <a:spLocks/>
          </p:cNvSpPr>
          <p:nvPr/>
        </p:nvSpPr>
        <p:spPr>
          <a:xfrm>
            <a:off x="4119129" y="1222721"/>
            <a:ext cx="3586479" cy="383944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YELLOW</a:t>
            </a:r>
            <a:endParaRPr lang="en-US" sz="1800" b="0" kern="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D584C25-864C-826B-E18D-F98C526DF91C}"/>
              </a:ext>
            </a:extLst>
          </p:cNvPr>
          <p:cNvSpPr txBox="1">
            <a:spLocks/>
          </p:cNvSpPr>
          <p:nvPr/>
        </p:nvSpPr>
        <p:spPr>
          <a:xfrm>
            <a:off x="8297429" y="1222721"/>
            <a:ext cx="3586479" cy="383944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</a:t>
            </a:r>
            <a:endParaRPr lang="en-US" sz="1800" b="0" kern="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597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1B1C5-708F-98EA-2293-47CF11A2C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913CB3-10AB-2B2E-FA7B-E92593F231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HEAD-NECK POSITION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C5292A-D330-99AF-2AA1-43D0E8DFD3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80201F-3AC0-8461-B2EB-F604B9AAF4E4}"/>
              </a:ext>
            </a:extLst>
          </p:cNvPr>
          <p:cNvSpPr txBox="1">
            <a:spLocks/>
          </p:cNvSpPr>
          <p:nvPr/>
        </p:nvSpPr>
        <p:spPr>
          <a:xfrm>
            <a:off x="258329" y="1827508"/>
            <a:ext cx="3586479" cy="3763203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u="sng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Horse Friendly</a:t>
            </a:r>
          </a:p>
          <a:p>
            <a:pPr marL="342900" marR="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horse’s face in front of or at the vertical 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 carriage for the breed</a:t>
            </a:r>
            <a:endParaRPr lang="en-US" sz="1600" b="0" kern="100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omentarily deeper head-neck posture with the horse’s face slightly behind the vertical </a:t>
            </a:r>
          </a:p>
          <a:p>
            <a:pPr marL="342900" marR="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 extended posture forwards and/or downwards </a:t>
            </a:r>
          </a:p>
          <a:p>
            <a:pPr marL="342900" marR="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 the bit 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en-US" sz="1600" b="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 long or </a:t>
            </a:r>
            <a:r>
              <a:rPr lang="en-US" sz="1600" b="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loose reins</a:t>
            </a:r>
          </a:p>
          <a:p>
            <a:pPr marR="0">
              <a:lnSpc>
                <a:spcPct val="107000"/>
              </a:lnSpc>
              <a:spcAft>
                <a:spcPts val="800"/>
              </a:spcAft>
            </a:pPr>
            <a:endParaRPr lang="en-US" sz="1800" b="0" kern="100" dirty="0">
              <a:solidFill>
                <a:schemeClr val="tx1"/>
              </a:solidFill>
              <a:effectLst/>
              <a:latin typeface="+mn-lt"/>
              <a:ea typeface="Aptos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  <a:spcAft>
                <a:spcPts val="800"/>
              </a:spcAft>
            </a:pPr>
            <a:endParaRPr lang="en-US" sz="1800" b="0" kern="100" dirty="0">
              <a:solidFill>
                <a:schemeClr val="tx1"/>
              </a:solidFill>
              <a:effectLst/>
              <a:latin typeface="+mn-lt"/>
              <a:ea typeface="Aptos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FD0A71-D567-FCFE-FA61-21E02E520794}"/>
              </a:ext>
            </a:extLst>
          </p:cNvPr>
          <p:cNvSpPr txBox="1"/>
          <p:nvPr/>
        </p:nvSpPr>
        <p:spPr>
          <a:xfrm>
            <a:off x="4171387" y="1827508"/>
            <a:ext cx="3477634" cy="2970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Cautionary</a:t>
            </a:r>
          </a:p>
          <a:p>
            <a:pPr marL="285750" marR="0" indent="-28575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Briefly restricted head-neck posture</a:t>
            </a:r>
          </a:p>
          <a:p>
            <a:pPr marL="285750" marR="0" indent="-28575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</a:t>
            </a: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early resistant to the bit</a:t>
            </a:r>
          </a:p>
          <a:p>
            <a:pPr marL="285750" marR="0" indent="-28575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learly above or fighting against the bit</a:t>
            </a:r>
          </a:p>
          <a:p>
            <a:pPr marL="285750" marR="0" indent="-28575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en-US" sz="16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ccasional extremely deep head position in connection with restricted or tight head-neck posture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163C38-9F88-2BF8-DD43-7EFB3F8EDBD3}"/>
              </a:ext>
            </a:extLst>
          </p:cNvPr>
          <p:cNvSpPr txBox="1"/>
          <p:nvPr/>
        </p:nvSpPr>
        <p:spPr>
          <a:xfrm>
            <a:off x="8254999" y="1827508"/>
            <a:ext cx="3806861" cy="3761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u="sng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Unacceptable OR Not Okay </a:t>
            </a:r>
            <a:endParaRPr lang="en-US" sz="1600" b="1" kern="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marR="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xtreme posture positions with fixation caused by </a:t>
            </a: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athlete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or devices</a:t>
            </a:r>
          </a:p>
          <a:p>
            <a:pPr marL="342900" marR="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Continuous p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hysical contact of the </a:t>
            </a: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horse’s chin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with the chest caused by the athlete’s influence </a:t>
            </a:r>
          </a:p>
          <a:p>
            <a:pPr marL="342900" marR="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Deliberate, extreme over flexing sideways </a:t>
            </a:r>
          </a:p>
          <a:p>
            <a:pPr marL="342900" marR="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n-US" sz="1600" kern="1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ontinuous extremely deep head position in connection with restricted or confined head-neck posture</a:t>
            </a:r>
          </a:p>
        </p:txBody>
      </p:sp>
    </p:spTree>
    <p:extLst>
      <p:ext uri="{BB962C8B-B14F-4D97-AF65-F5344CB8AC3E}">
        <p14:creationId xmlns:p14="http://schemas.microsoft.com/office/powerpoint/2010/main" val="2970742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8D5EF-A77C-EA67-6F05-A5D1857B6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C68C45-AFC9-0441-FB83-70A336AC44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MOUTH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6A59244-7E3E-EE0B-A550-DC1AD43F27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OBSERVATION OF HORSE AND ATHLETE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732AC9-3989-9385-72DA-23E73C5FB53A}"/>
              </a:ext>
            </a:extLst>
          </p:cNvPr>
          <p:cNvSpPr txBox="1">
            <a:spLocks/>
          </p:cNvSpPr>
          <p:nvPr/>
        </p:nvSpPr>
        <p:spPr>
          <a:xfrm>
            <a:off x="258329" y="1795273"/>
            <a:ext cx="3586479" cy="3164456"/>
          </a:xfrm>
          <a:prstGeom prst="rect">
            <a:avLst/>
          </a:prstGeom>
          <a:noFill/>
        </p:spPr>
        <p:txBody>
          <a:bodyPr vert="horz" lIns="0" rIns="0"/>
          <a:lstStyle>
            <a:lvl1pPr algn="l" defTabSz="457200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sz="2800" b="1" kern="1200">
                <a:solidFill>
                  <a:srgbClr val="4B0A57"/>
                </a:solidFill>
                <a:latin typeface="FEI bold"/>
                <a:ea typeface="+mj-ea"/>
                <a:cs typeface="FEI bold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kern="100" dirty="0">
                <a:solidFill>
                  <a:schemeClr val="bg1"/>
                </a:solidFill>
                <a:ea typeface="Aptos"/>
                <a:cs typeface="Times New Roman" panose="02020603050405020304" pitchFamily="18" charset="0"/>
              </a:rPr>
              <a:t>Horse Friendly</a:t>
            </a:r>
            <a:endParaRPr lang="en-US" sz="1800" u="sng" strike="sngStrike" kern="100" dirty="0">
              <a:solidFill>
                <a:schemeClr val="bg1"/>
              </a:solidFill>
              <a:effectLst/>
              <a:latin typeface="+mn-lt"/>
              <a:ea typeface="Aptos"/>
              <a:cs typeface="Times New Roman" panose="02020603050405020304" pitchFamily="18" charset="0"/>
            </a:endParaRP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0" kern="100" dirty="0">
                <a:solidFill>
                  <a:schemeClr val="bg1"/>
                </a:solidFill>
                <a:latin typeface="+mn-lt"/>
                <a:ea typeface="Aptos"/>
                <a:cs typeface="Times New Roman" panose="02020603050405020304" pitchFamily="18" charset="0"/>
              </a:rPr>
              <a:t>C</a:t>
            </a:r>
            <a:r>
              <a:rPr lang="en-US" sz="1800" b="0" kern="100" dirty="0">
                <a:solidFill>
                  <a:schemeClr val="bg1"/>
                </a:solidFill>
                <a:effectLst/>
                <a:latin typeface="+mn-lt"/>
                <a:ea typeface="Aptos"/>
                <a:cs typeface="Times New Roman" panose="02020603050405020304" pitchFamily="18" charset="0"/>
              </a:rPr>
              <a:t>losed mouth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0" kern="100" dirty="0">
                <a:solidFill>
                  <a:schemeClr val="bg1"/>
                </a:solidFill>
                <a:latin typeface="+mn-lt"/>
                <a:ea typeface="Aptos"/>
                <a:cs typeface="Times New Roman" panose="02020603050405020304" pitchFamily="18" charset="0"/>
              </a:rPr>
              <a:t>C</a:t>
            </a:r>
            <a:r>
              <a:rPr lang="en-US" sz="1800" b="0" kern="100" dirty="0">
                <a:solidFill>
                  <a:schemeClr val="bg1"/>
                </a:solidFill>
                <a:effectLst/>
                <a:latin typeface="+mn-lt"/>
                <a:ea typeface="Aptos"/>
                <a:cs typeface="Times New Roman" panose="02020603050405020304" pitchFamily="18" charset="0"/>
              </a:rPr>
              <a:t>ontent, supple chewing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0" kern="100" dirty="0">
                <a:solidFill>
                  <a:schemeClr val="bg1"/>
                </a:solidFill>
                <a:latin typeface="+mn-lt"/>
                <a:ea typeface="Aptos"/>
                <a:cs typeface="Times New Roman" panose="02020603050405020304" pitchFamily="18" charset="0"/>
              </a:rPr>
              <a:t>S</a:t>
            </a:r>
            <a:r>
              <a:rPr lang="en-US" sz="1800" b="0" kern="100" dirty="0">
                <a:solidFill>
                  <a:schemeClr val="bg1"/>
                </a:solidFill>
                <a:effectLst/>
                <a:latin typeface="+mn-lt"/>
                <a:ea typeface="Aptos"/>
                <a:cs typeface="Times New Roman" panose="02020603050405020304" pitchFamily="18" charset="0"/>
              </a:rPr>
              <a:t>upple, moving and naturally salivating lips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0" kern="100" dirty="0">
                <a:solidFill>
                  <a:schemeClr val="bg1"/>
                </a:solidFill>
                <a:latin typeface="+mn-lt"/>
                <a:ea typeface="Aptos"/>
                <a:cs typeface="Times New Roman" panose="02020603050405020304" pitchFamily="18" charset="0"/>
              </a:rPr>
              <a:t>O</a:t>
            </a:r>
            <a:r>
              <a:rPr lang="en-US" sz="1800" b="0" kern="100" dirty="0">
                <a:solidFill>
                  <a:schemeClr val="bg1"/>
                </a:solidFill>
                <a:effectLst/>
                <a:latin typeface="+mn-lt"/>
                <a:ea typeface="Aptos"/>
                <a:cs typeface="Times New Roman" panose="02020603050405020304" pitchFamily="18" charset="0"/>
              </a:rPr>
              <a:t>ccasional opening of the mouth</a:t>
            </a:r>
          </a:p>
          <a:p>
            <a:pPr marR="0">
              <a:lnSpc>
                <a:spcPct val="107000"/>
              </a:lnSpc>
              <a:spcAft>
                <a:spcPts val="800"/>
              </a:spcAft>
            </a:pPr>
            <a:endParaRPr lang="en-US" sz="1800" b="0" kern="100" dirty="0">
              <a:solidFill>
                <a:schemeClr val="tx1"/>
              </a:solidFill>
              <a:latin typeface="+mn-lt"/>
              <a:ea typeface="Aptos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  <a:spcAft>
                <a:spcPts val="800"/>
              </a:spcAft>
            </a:pPr>
            <a:endParaRPr lang="en-US" sz="1800" b="0" kern="100" dirty="0">
              <a:solidFill>
                <a:schemeClr val="tx1"/>
              </a:solidFill>
              <a:effectLst/>
              <a:latin typeface="+mn-lt"/>
              <a:ea typeface="Aptos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  <a:spcAft>
                <a:spcPts val="800"/>
              </a:spcAft>
            </a:pPr>
            <a:endParaRPr lang="en-US" sz="1800" b="0" kern="100" dirty="0">
              <a:solidFill>
                <a:schemeClr val="tx1"/>
              </a:solidFill>
              <a:effectLst/>
              <a:latin typeface="+mn-lt"/>
              <a:ea typeface="Aptos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BDB213-5BB3-9DD8-CBE0-D362B85CA831}"/>
              </a:ext>
            </a:extLst>
          </p:cNvPr>
          <p:cNvSpPr txBox="1"/>
          <p:nvPr/>
        </p:nvSpPr>
        <p:spPr>
          <a:xfrm>
            <a:off x="4216401" y="1808672"/>
            <a:ext cx="3477634" cy="2966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u="sng" kern="100" dirty="0">
                <a:latin typeface="Aptos" panose="02110004020202020204"/>
                <a:ea typeface="Aptos" panose="02110004020202020204"/>
                <a:cs typeface="Times New Roman" panose="02020603050405020304" pitchFamily="18" charset="0"/>
              </a:rPr>
              <a:t>Cautionary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ea typeface="Aptos" panose="02110004020202020204"/>
                <a:cs typeface="Times New Roman" panose="02020603050405020304" pitchFamily="18" charset="0"/>
              </a:rPr>
              <a:t>Stressed, g</a:t>
            </a:r>
            <a:r>
              <a:rPr lang="en-US" sz="1800" kern="100" dirty="0"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rinding of teeth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Open mouth in distress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ea typeface="Aptos" panose="02110004020202020204"/>
                <a:cs typeface="Times New Roman" panose="02020603050405020304" pitchFamily="18" charset="0"/>
              </a:rPr>
              <a:t>S</a:t>
            </a:r>
            <a:r>
              <a:rPr lang="en-US" sz="1800" kern="100" dirty="0"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howing of teeth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ea typeface="Aptos" panose="02110004020202020204"/>
                <a:cs typeface="Times New Roman" panose="02020603050405020304" pitchFamily="18" charset="0"/>
              </a:rPr>
              <a:t>T</a:t>
            </a:r>
            <a:r>
              <a:rPr lang="en-US" sz="1800" kern="100" dirty="0"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ongue above the bit</a:t>
            </a:r>
          </a:p>
          <a:p>
            <a:pPr marR="0">
              <a:lnSpc>
                <a:spcPct val="107000"/>
              </a:lnSpc>
            </a:pPr>
            <a:endParaRPr lang="en-US" sz="1800" kern="100" dirty="0">
              <a:effectLst/>
              <a:latin typeface="Aptos" panose="02110004020202020204"/>
              <a:ea typeface="Aptos" panose="02110004020202020204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</a:pPr>
            <a:endParaRPr lang="en-US" kern="100" dirty="0">
              <a:latin typeface="Aptos" panose="02110004020202020204"/>
              <a:ea typeface="Aptos" panose="02110004020202020204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</a:pPr>
            <a:endParaRPr lang="en-US" sz="1800" kern="100" dirty="0">
              <a:effectLst/>
              <a:latin typeface="Aptos" panose="02110004020202020204"/>
              <a:ea typeface="Aptos" panose="02110004020202020204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6A2C9B-3EAF-E808-9EA0-9A9F9CB56AD6}"/>
              </a:ext>
            </a:extLst>
          </p:cNvPr>
          <p:cNvSpPr txBox="1"/>
          <p:nvPr/>
        </p:nvSpPr>
        <p:spPr>
          <a:xfrm>
            <a:off x="8255000" y="1808672"/>
            <a:ext cx="3755490" cy="3757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u="sng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Unacceptable OR Not Okay </a:t>
            </a:r>
            <a:endParaRPr lang="en-US" sz="1800" b="1" strike="sngStrike" kern="100" dirty="0">
              <a:solidFill>
                <a:schemeClr val="bg1"/>
              </a:solidFill>
              <a:effectLst/>
              <a:latin typeface="+mn-lt"/>
              <a:ea typeface="Aptos" panose="02110004020202020204"/>
              <a:cs typeface="Times New Roman" panose="02020603050405020304" pitchFamily="18" charset="0"/>
            </a:endParaRP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T</a:t>
            </a: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ongue pinched/turned blue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B</a:t>
            </a: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lood, lesions, and rawness in or around the mouth or blood in saliva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O</a:t>
            </a: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pen, bleeding, bare, or raw patches </a:t>
            </a:r>
          </a:p>
          <a:p>
            <a:pPr marL="342900" marR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solidFill>
                  <a:schemeClr val="bg1"/>
                </a:solidFill>
                <a:ea typeface="Aptos" panose="02110004020202020204"/>
                <a:cs typeface="Times New Roman" panose="02020603050405020304" pitchFamily="18" charset="0"/>
              </a:rPr>
              <a:t>C</a:t>
            </a:r>
            <a:r>
              <a:rPr lang="en-US" sz="1800" kern="100" dirty="0">
                <a:solidFill>
                  <a:schemeClr val="bg1"/>
                </a:solidFill>
                <a:effectLst/>
                <a:latin typeface="+mn-lt"/>
                <a:ea typeface="Aptos" panose="02110004020202020204"/>
                <a:cs typeface="Times New Roman" panose="02020603050405020304" pitchFamily="18" charset="0"/>
              </a:rPr>
              <a:t>onstantly open mouth in connection with tack</a:t>
            </a:r>
          </a:p>
          <a:p>
            <a:pPr marR="0">
              <a:lnSpc>
                <a:spcPct val="107000"/>
              </a:lnSpc>
              <a:spcAft>
                <a:spcPts val="800"/>
              </a:spcAft>
            </a:pPr>
            <a:endParaRPr lang="en-US" sz="600" kern="100" dirty="0">
              <a:effectLst/>
              <a:latin typeface="+mn-lt"/>
              <a:ea typeface="Aptos" panose="02110004020202020204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  <a:spcAft>
                <a:spcPts val="800"/>
              </a:spcAft>
            </a:pPr>
            <a:endParaRPr lang="en-US" sz="1800" kern="100" dirty="0">
              <a:effectLst/>
              <a:latin typeface="+mn-lt"/>
              <a:ea typeface="Aptos" panose="02110004020202020204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96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34223</TotalTime>
  <Words>1291</Words>
  <Application>Microsoft Macintosh PowerPoint</Application>
  <PresentationFormat>Widescreen</PresentationFormat>
  <Paragraphs>174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Aptos</vt:lpstr>
      <vt:lpstr>Arial</vt:lpstr>
      <vt:lpstr>Calibri</vt:lpstr>
      <vt:lpstr>Open Sans</vt:lpstr>
      <vt:lpstr>Open Sans Medium</vt:lpstr>
      <vt:lpstr>Open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Creative Director</Manager>
  <Company>USEF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Candice McCown</dc:creator>
  <cp:keywords/>
  <dc:description/>
  <cp:lastModifiedBy>Candice McCown</cp:lastModifiedBy>
  <cp:revision>1165</cp:revision>
  <cp:lastPrinted>2025-07-09T13:48:00Z</cp:lastPrinted>
  <dcterms:created xsi:type="dcterms:W3CDTF">2018-09-27T16:47:29Z</dcterms:created>
  <dcterms:modified xsi:type="dcterms:W3CDTF">2025-08-21T16:52:59Z</dcterms:modified>
  <cp:category/>
</cp:coreProperties>
</file>